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71" r:id="rId2"/>
    <p:sldId id="270" r:id="rId3"/>
    <p:sldId id="269" r:id="rId4"/>
    <p:sldId id="280" r:id="rId5"/>
    <p:sldId id="279" r:id="rId6"/>
    <p:sldId id="256" r:id="rId7"/>
    <p:sldId id="257" r:id="rId8"/>
    <p:sldId id="258" r:id="rId9"/>
    <p:sldId id="261" r:id="rId10"/>
    <p:sldId id="263" r:id="rId11"/>
    <p:sldId id="262" r:id="rId12"/>
    <p:sldId id="260" r:id="rId13"/>
    <p:sldId id="264" r:id="rId14"/>
    <p:sldId id="266" r:id="rId15"/>
    <p:sldId id="278" r:id="rId16"/>
    <p:sldId id="281" r:id="rId17"/>
    <p:sldId id="265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71"/>
            <p14:sldId id="270"/>
            <p14:sldId id="269"/>
            <p14:sldId id="280"/>
            <p14:sldId id="279"/>
            <p14:sldId id="256"/>
            <p14:sldId id="257"/>
            <p14:sldId id="258"/>
            <p14:sldId id="261"/>
            <p14:sldId id="263"/>
            <p14:sldId id="262"/>
            <p14:sldId id="260"/>
            <p14:sldId id="264"/>
            <p14:sldId id="266"/>
            <p14:sldId id="278"/>
            <p14:sldId id="281"/>
            <p14:sldId id="265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0013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98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070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14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1785600" y="274643"/>
            <a:ext cx="36576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12800" y="274643"/>
            <a:ext cx="107696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128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229600" y="1600205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pPr/>
              <a:t>21.01.2019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https://tiny.pl/txxs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emf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.emf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26215" y="1279956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/>
              <a:t>DOSKONALENIE TRENERÓW WSPOMAGANIA OŚWIATY</a:t>
            </a:r>
          </a:p>
          <a:p>
            <a:pPr marL="0" indent="0" algn="ctr">
              <a:buNone/>
            </a:pPr>
            <a:r>
              <a:rPr lang="pl-PL" b="1" dirty="0"/>
              <a:t>W ZAKRESIE WSPOMAGANIA SZKÓŁ W ROZWOJU KOMPETENCJI</a:t>
            </a:r>
          </a:p>
          <a:p>
            <a:pPr marL="0" indent="0" algn="ctr">
              <a:buNone/>
            </a:pPr>
            <a:r>
              <a:rPr lang="pl-PL" b="1" dirty="0"/>
              <a:t> MATEMATYCZNO-PRZYRODNICZYCH– I ETAP EDUKACYJNY 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Moduł </a:t>
            </a:r>
            <a:r>
              <a:rPr lang="pl-PL" dirty="0" smtClean="0"/>
              <a:t>III</a:t>
            </a:r>
            <a:endParaRPr lang="pl-PL" dirty="0"/>
          </a:p>
          <a:p>
            <a:pPr marL="0" indent="0" algn="ctr">
              <a:buNone/>
            </a:pPr>
            <a:r>
              <a:rPr lang="pl-PL" b="1" dirty="0"/>
              <a:t>    Rozwój </a:t>
            </a:r>
            <a:r>
              <a:rPr lang="pl-PL" b="1" dirty="0" smtClean="0"/>
              <a:t>kompetencji matematyczno-przyrodniczych </a:t>
            </a:r>
          </a:p>
          <a:p>
            <a:pPr marL="0" indent="0" algn="ctr">
              <a:buNone/>
            </a:pPr>
            <a:r>
              <a:rPr lang="pl-PL" b="1" dirty="0" smtClean="0"/>
              <a:t>na I etapie edukacyjnym</a:t>
            </a:r>
            <a:endParaRPr lang="pl-PL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90698" y="34684"/>
            <a:ext cx="7318520" cy="9380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5856" y="5552502"/>
            <a:ext cx="7327261" cy="1531344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71768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949" r="321" b="8437"/>
          <a:stretch>
            <a:fillRect/>
          </a:stretch>
        </p:blipFill>
        <p:spPr>
          <a:xfrm>
            <a:off x="1263268" y="980501"/>
            <a:ext cx="9665465" cy="1913484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7918" y="5552501"/>
            <a:ext cx="7327261" cy="150368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7937" y="2900863"/>
            <a:ext cx="4170025" cy="109737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 cstate="print"/>
          <a:srcRect t="6929" b="6273"/>
          <a:stretch>
            <a:fillRect/>
          </a:stretch>
        </p:blipFill>
        <p:spPr>
          <a:xfrm>
            <a:off x="748188" y="3988105"/>
            <a:ext cx="10695624" cy="1713403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8" name="Tytuł 1"/>
          <p:cNvSpPr>
            <a:spLocks noGrp="1"/>
          </p:cNvSpPr>
          <p:nvPr>
            <p:ph idx="1"/>
          </p:nvPr>
        </p:nvSpPr>
        <p:spPr>
          <a:xfrm>
            <a:off x="922282" y="1228299"/>
            <a:ext cx="10648950" cy="4587285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/>
              <a:t>Kompetencje </a:t>
            </a:r>
            <a:br>
              <a:rPr lang="pl-PL" b="1" dirty="0" smtClean="0"/>
            </a:br>
            <a:r>
              <a:rPr lang="pl-PL" b="1" dirty="0" smtClean="0"/>
              <a:t>matematyczno- przyrodnicze </a:t>
            </a:r>
            <a:br>
              <a:rPr lang="pl-PL" b="1" dirty="0" smtClean="0"/>
            </a:br>
            <a:r>
              <a:rPr lang="pl-PL" b="1" dirty="0" smtClean="0"/>
              <a:t>w zapisach podstawy programowej dla </a:t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/>
              <a:t>etapu </a:t>
            </a:r>
            <a:r>
              <a:rPr lang="pl-PL" b="1" dirty="0" smtClean="0"/>
              <a:t>edukacyjnego. </a:t>
            </a:r>
            <a:br>
              <a:rPr lang="pl-PL" b="1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/>
              <a:t>Rozporządzeniu </a:t>
            </a:r>
            <a:r>
              <a:rPr lang="pl-PL" i="1" dirty="0"/>
              <a:t>Ministra Edukacji Narodowej z dn. 14 lutego 2017 r. w sprawie podstawy programowej wychowania przedszkolnego oraz podstawy programowej kształcenia ogólnego dla szkoły podstawowej, w tym dla uczniów </a:t>
            </a:r>
            <a:r>
              <a:rPr lang="pl-PL" i="1" dirty="0" smtClean="0"/>
              <a:t>  z </a:t>
            </a:r>
            <a:r>
              <a:rPr lang="pl-PL" i="1" dirty="0"/>
              <a:t>niepełnosprawnością intelektualną w stopniu umiarkowanym lub znacznym, kształcenia ogólnego dla branżowej szkoły I stopnia, kształcenia ogólnego dla szkoły specjalnej przysposabiającej do pracy oraz kształcenia ogólnego dla szkoły policealnej ( Dz. U. z 2017 r. poz. </a:t>
            </a:r>
            <a:r>
              <a:rPr lang="pl-PL" i="1" dirty="0" smtClean="0"/>
              <a:t>356</a:t>
            </a:r>
            <a:r>
              <a:rPr lang="pl-PL" i="1" dirty="0"/>
              <a:t>) </a:t>
            </a:r>
            <a:r>
              <a:rPr lang="pl-PL" i="1" dirty="0">
                <a:hlinkClick r:id="rId4"/>
              </a:rPr>
              <a:t>https://</a:t>
            </a:r>
            <a:r>
              <a:rPr lang="pl-PL" i="1" dirty="0" smtClean="0">
                <a:hlinkClick r:id="rId4"/>
              </a:rPr>
              <a:t>tiny.pl/txxs 5</a:t>
            </a:r>
            <a:endParaRPr lang="pl-PL" i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24836" y="1037159"/>
            <a:ext cx="7833815" cy="4690416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46" y="3411939"/>
            <a:ext cx="2135382" cy="150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/>
          <a:srcRect b="5117"/>
          <a:stretch/>
        </p:blipFill>
        <p:spPr>
          <a:xfrm>
            <a:off x="1228298" y="1114096"/>
            <a:ext cx="7594367" cy="4629479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887646" y="2240903"/>
            <a:ext cx="2572735" cy="28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764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/>
          <a:srcRect t="5069" b="5186"/>
          <a:stretch/>
        </p:blipFill>
        <p:spPr>
          <a:xfrm>
            <a:off x="718802" y="1951994"/>
            <a:ext cx="10888400" cy="3498908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t="10831" b="27496"/>
          <a:stretch/>
        </p:blipFill>
        <p:spPr>
          <a:xfrm>
            <a:off x="718802" y="1174459"/>
            <a:ext cx="10888400" cy="777535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3497" y="5614988"/>
            <a:ext cx="7328027" cy="16976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16008" y="-397"/>
            <a:ext cx="7321931" cy="938865"/>
          </a:xfrm>
          <a:prstGeom prst="rect">
            <a:avLst/>
          </a:prstGeom>
        </p:spPr>
      </p:pic>
      <p:sp>
        <p:nvSpPr>
          <p:cNvPr id="7" name="Tytuł 1"/>
          <p:cNvSpPr txBox="1">
            <a:spLocks/>
          </p:cNvSpPr>
          <p:nvPr/>
        </p:nvSpPr>
        <p:spPr>
          <a:xfrm>
            <a:off x="922281" y="-21680"/>
            <a:ext cx="10481441" cy="111409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01419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3407" y="1312527"/>
            <a:ext cx="9404723" cy="871115"/>
          </a:xfrm>
        </p:spPr>
        <p:txBody>
          <a:bodyPr/>
          <a:lstStyle/>
          <a:p>
            <a:r>
              <a:rPr lang="pl-PL" sz="2000" b="1" dirty="0"/>
              <a:t>Profil kompetencyjny ucznia/nauczyciela edukacji wczesnoszkolnej </a:t>
            </a:r>
            <a:r>
              <a:rPr lang="pl-PL" sz="2000" b="1" dirty="0" smtClean="0"/>
              <a:t>jako kierunek rozwoju pracy szkoły.</a:t>
            </a:r>
            <a:endParaRPr lang="pl-PL" sz="20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88157" y="3926185"/>
            <a:ext cx="1076475" cy="48584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34684"/>
            <a:ext cx="7318520" cy="9380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5856" y="5628097"/>
            <a:ext cx="7327261" cy="139064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4728" y="2589001"/>
            <a:ext cx="1353429" cy="229229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92968" y="2595949"/>
            <a:ext cx="2200847" cy="250567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92284" y="4881296"/>
            <a:ext cx="838317" cy="48584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3849" y="5101622"/>
            <a:ext cx="1495634" cy="485843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62886" y="2595949"/>
            <a:ext cx="1066949" cy="48584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50297" y="3134775"/>
            <a:ext cx="1486107" cy="48584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19483" y="2710117"/>
            <a:ext cx="1076475" cy="485843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57223" y="4372857"/>
            <a:ext cx="1066949" cy="48584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854317" y="4100759"/>
            <a:ext cx="1495634" cy="485843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/>
        </p:nvSpPr>
        <p:spPr>
          <a:xfrm>
            <a:off x="855280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714564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5035" y="0"/>
            <a:ext cx="7321931" cy="93886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1736" y="5932492"/>
            <a:ext cx="7328027" cy="1243692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600500" y="938865"/>
            <a:ext cx="1093185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b="1" u="sng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Kompetencyjny  model n-la stworzony przez MEN w aspekcie kompetencji matematyczno- przyrodniczych</a:t>
            </a:r>
            <a:endParaRPr lang="pl-PL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Kompetencje nauczyciela: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prakseologiczne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skuteczność w planowaniu, organizowaniu, realizacji, kontroli i ocenie procesów edukacyjnych związanych z kształtowaniem umiejętności matematyczno-przyrodniczych uczniów;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komunikacyjne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skuteczność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zachowań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językowych w sytuacjach wymagających używania specyficznego języka z dziedziny matematyki i nauk przyrodniczych;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współdziałania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skuteczność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zachowań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prospołecznych i sprawnych działań integracyjnych w odniesieniu do grup wykonujących poszczególne zadania, np. w ramach jednego projektu;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kreatywne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innowacyjność i </a:t>
            </a:r>
            <a:r>
              <a:rPr lang="pl-PL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niestandardowoś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działań nauczyciela wykorzystującego w swojej pracy najnowsze odkrycia z zakresu nauk matematyczno-przyrodniczych i psychologii;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informatyczne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korzystanie z nowoczesnych źródeł informacji, co jest szczególnie ważne w dobie zmiennego otoczenia przyrodniczego i różnych trendów w kształceniu matematycznym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922282" y="-100013"/>
            <a:ext cx="10481441" cy="1200151"/>
          </a:xfrm>
        </p:spPr>
        <p:txBody>
          <a:bodyPr>
            <a:normAutofit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919316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838527" y="1114096"/>
            <a:ext cx="10648950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750" b="1" dirty="0">
                <a:latin typeface="Calibri" panose="020F0502020204030204" pitchFamily="34" charset="0"/>
                <a:cs typeface="Calibri" panose="020F0502020204030204" pitchFamily="34" charset="0"/>
              </a:rPr>
              <a:t>organizacja zajęć</a:t>
            </a:r>
            <a:r>
              <a:rPr lang="pl-PL" sz="175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pl-PL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>dostosowanych </a:t>
            </a:r>
            <a:r>
              <a:rPr lang="pl-PL" sz="1750" dirty="0">
                <a:latin typeface="Calibri" panose="020F0502020204030204" pitchFamily="34" charset="0"/>
                <a:cs typeface="Calibri" panose="020F0502020204030204" pitchFamily="34" charset="0"/>
              </a:rPr>
              <a:t>do </a:t>
            </a:r>
            <a:r>
              <a:rPr lang="pl-PL" sz="1750" b="1" dirty="0">
                <a:latin typeface="Calibri" panose="020F0502020204030204" pitchFamily="34" charset="0"/>
                <a:cs typeface="Calibri" panose="020F0502020204030204" pitchFamily="34" charset="0"/>
              </a:rPr>
              <a:t>intelektualnych potrzeb i oczekiwań rozwojowych </a:t>
            </a:r>
            <a:r>
              <a:rPr lang="pl-PL" sz="1750" dirty="0">
                <a:latin typeface="Calibri" panose="020F0502020204030204" pitchFamily="34" charset="0"/>
                <a:cs typeface="Calibri" panose="020F0502020204030204" pitchFamily="34" charset="0"/>
              </a:rPr>
              <a:t>dzieci, wywołujących zaciekawienie, zdumienie i radość odkrywania wiedzy, prowadzących do rozumienia emocji, uczuć własnych i innych osób, sprzyjających utrzymaniu zdrowia psychicznego, fizycznego i społecznego (szeroko rozumianej edukacji zdrowotnej); </a:t>
            </a:r>
          </a:p>
          <a:p>
            <a:r>
              <a:rPr lang="pl-PL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>umożliwiających </a:t>
            </a:r>
            <a:r>
              <a:rPr lang="pl-PL" sz="1750" b="1" dirty="0">
                <a:latin typeface="Calibri" panose="020F0502020204030204" pitchFamily="34" charset="0"/>
                <a:cs typeface="Calibri" panose="020F0502020204030204" pitchFamily="34" charset="0"/>
              </a:rPr>
              <a:t>nabywanie doświadczeń </a:t>
            </a:r>
            <a:r>
              <a:rPr lang="pl-PL" sz="1750" dirty="0">
                <a:latin typeface="Calibri" panose="020F0502020204030204" pitchFamily="34" charset="0"/>
                <a:cs typeface="Calibri" panose="020F0502020204030204" pitchFamily="34" charset="0"/>
              </a:rPr>
              <a:t>przez zabawę, wykonywanie eksperymentów naukowych, eksplorację, przeprowadzanie badań, rozwiązywanie problemów w zakresie adekwatnym do możliwości i potrzeb rozwojowych na danym etapie oraz z uwzględnieniem indywidualnych możliwości każdego dziecka. </a:t>
            </a:r>
          </a:p>
          <a:p>
            <a:r>
              <a:rPr lang="pl-PL" sz="175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wspomagających </a:t>
            </a:r>
            <a:r>
              <a:rPr lang="pl-PL" sz="1750" b="1" dirty="0">
                <a:latin typeface="Calibri" panose="020F0502020204030204" pitchFamily="34" charset="0"/>
                <a:cs typeface="Calibri" panose="020F0502020204030204" pitchFamily="34" charset="0"/>
              </a:rPr>
              <a:t>dostrzeganie środowiska przyrodniczego </a:t>
            </a:r>
            <a:r>
              <a:rPr lang="pl-PL" sz="1750" dirty="0">
                <a:latin typeface="Calibri" panose="020F0502020204030204" pitchFamily="34" charset="0"/>
                <a:cs typeface="Calibri" panose="020F0502020204030204" pitchFamily="34" charset="0"/>
              </a:rPr>
              <a:t>i jego eksplorację, poznanie wzajemnych powiązań składników środowiska przyrodniczego, wartości i norm, których źródłem jest zdrowy ekosystem, </a:t>
            </a:r>
            <a:r>
              <a:rPr lang="pl-PL" sz="1750" dirty="0" err="1">
                <a:latin typeface="Calibri" panose="020F0502020204030204" pitchFamily="34" charset="0"/>
                <a:cs typeface="Calibri" panose="020F0502020204030204" pitchFamily="34" charset="0"/>
              </a:rPr>
              <a:t>zachowań</a:t>
            </a:r>
            <a:r>
              <a:rPr lang="pl-PL" sz="175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75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>z  nich </a:t>
            </a:r>
            <a:r>
              <a:rPr lang="pl-PL" sz="1750" dirty="0">
                <a:latin typeface="Calibri" panose="020F0502020204030204" pitchFamily="34" charset="0"/>
                <a:cs typeface="Calibri" panose="020F0502020204030204" pitchFamily="34" charset="0"/>
              </a:rPr>
              <a:t>wynikających, a także odkrywanie przez dziecko siebie jako istotnego integralnego podmiotu tego środowiska,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organizacja </a:t>
            </a:r>
            <a:r>
              <a:rPr lang="pl-PL" sz="1750" b="1" dirty="0">
                <a:latin typeface="Calibri" panose="020F0502020204030204" pitchFamily="34" charset="0"/>
                <a:cs typeface="Calibri" panose="020F0502020204030204" pitchFamily="34" charset="0"/>
              </a:rPr>
              <a:t>przestrzeni edukacyjnej</a:t>
            </a:r>
            <a:r>
              <a:rPr lang="pl-PL" sz="175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r>
              <a:rPr lang="pl-PL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>ergonomicznej</a:t>
            </a:r>
            <a:r>
              <a:rPr lang="pl-PL" sz="1750" dirty="0">
                <a:latin typeface="Calibri" panose="020F0502020204030204" pitchFamily="34" charset="0"/>
                <a:cs typeface="Calibri" panose="020F0502020204030204" pitchFamily="34" charset="0"/>
              </a:rPr>
              <a:t>, zapewniającej bezpieczeństwo oraz możliwość osiągania celów edukacyjnych i wychowawczych; </a:t>
            </a:r>
          </a:p>
          <a:p>
            <a:r>
              <a:rPr lang="pl-PL" sz="1750" dirty="0" smtClean="0">
                <a:latin typeface="Calibri" panose="020F0502020204030204" pitchFamily="34" charset="0"/>
                <a:cs typeface="Calibri" panose="020F0502020204030204" pitchFamily="34" charset="0"/>
              </a:rPr>
              <a:t>umożliwiającej </a:t>
            </a:r>
            <a:r>
              <a:rPr lang="pl-PL" sz="1750" dirty="0">
                <a:latin typeface="Calibri" panose="020F0502020204030204" pitchFamily="34" charset="0"/>
                <a:cs typeface="Calibri" panose="020F0502020204030204" pitchFamily="34" charset="0"/>
              </a:rPr>
              <a:t>aktywność ruchową i poznawczą dzieci, nabywanie umiejętności społecznych, właściwy rozwój emocjonalny oraz zapewniającej poczucie bezpieczeństwa.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74014" y="5429257"/>
            <a:ext cx="1201016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3" y="1199632"/>
            <a:ext cx="9917255" cy="588225"/>
          </a:xfrm>
        </p:spPr>
        <p:txBody>
          <a:bodyPr/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Podstawowe elementy kompetencji matematyczno-przyrodniczych na I etapie edukacyjnym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740" y="34684"/>
            <a:ext cx="7318520" cy="9380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370" y="5574534"/>
            <a:ext cx="7327261" cy="146524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419367" y="1897039"/>
            <a:ext cx="85434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 kompetencji </a:t>
            </a: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Kompetencje matematyczno-przyrodnicze są połączeniem wiedzy, umiejętności i postaw towarzyszących naukowemu poznawaniu świata. Ich rozwijanie sprzyja rozumieniu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opisywaniu otaczającej rzeczywistości oraz wykorzystaniu ukształtowanych umiejętności do rozwiązywania problemów teoretycznych i praktycznych. Łączą one w sobie specyfikę kompetencji </a:t>
            </a:r>
            <a:r>
              <a:rPr lang="pl-PL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matematycznych i naukowo-technicznych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opisanych w Zaleceniu Parlamentu Europejskiego i Rady z dn. 18 grudnia 2006 r. w sprawie kompetencji kluczowych w procesie uczenia się przez całe życie.</a:t>
            </a:r>
            <a:endParaRPr lang="pl-PL" dirty="0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70172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45130" y="1162401"/>
            <a:ext cx="10083940" cy="584512"/>
          </a:xfrm>
        </p:spPr>
        <p:txBody>
          <a:bodyPr/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Podstawowe elementy kompetencji matematyczno-przyrodniczych na I etapie edukacyjnym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98310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                       Kompetencje </a:t>
            </a:r>
            <a:r>
              <a:rPr lang="pl-PL" b="1" dirty="0"/>
              <a:t>matematyczne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Kompetencje matematyczne obejmują umiejętność rozwijania i wykorzystywania myślenia matematycznego w celu rozwiązywania problemów wynikających z codziennych sytuacji, a także – w różnym stopniu – zdolność i chęć stosowania matematycznych sposobów myślenia (myślenie logiczne i przestrzenne) oraz prezentacji (wzory, modele, konstrukty, wykresy, tabele). </a:t>
            </a:r>
          </a:p>
          <a:p>
            <a:pPr marL="0" indent="0">
              <a:buNone/>
            </a:pPr>
            <a:r>
              <a:rPr lang="pl-PL" dirty="0" smtClean="0"/>
              <a:t> WIEDZA                                   UMIEJĘTNOŚCI                          POSTAWY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740" y="34684"/>
            <a:ext cx="7318520" cy="9380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370" y="5541485"/>
            <a:ext cx="7327261" cy="1454226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32555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09372" y="1092593"/>
            <a:ext cx="10272098" cy="680046"/>
          </a:xfrm>
        </p:spPr>
        <p:txBody>
          <a:bodyPr/>
          <a:lstStyle/>
          <a:p>
            <a:r>
              <a:rPr lang="pl-PL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Podstawowe elementy kompetencji matematyczno-przyrodniczych na I etapie edukacyjnym</a:t>
            </a:r>
            <a:endParaRPr lang="pl-PL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0912" y="1542130"/>
            <a:ext cx="9778158" cy="382926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smtClean="0"/>
              <a:t>                                     Kompetencje </a:t>
            </a:r>
            <a:r>
              <a:rPr lang="pl-PL" b="1" dirty="0"/>
              <a:t>naukowo-techniczne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Kompetencje naukowe dotyczą umiejętności i chęci wykorzystywania wiedzy oraz dostępnej metodologii do wyjaśniania świata przyrody, polegającego na formułowaniu pytań i wyciąganiu wniosków opartych na dowodach. </a:t>
            </a:r>
          </a:p>
          <a:p>
            <a:pPr marL="0" indent="0">
              <a:buNone/>
            </a:pPr>
            <a:r>
              <a:rPr lang="pl-PL" dirty="0"/>
              <a:t>Za kompetencje techniczne uznaje się stosowanie tej wiedzy i metodologii w odniesieniu do zaobserwowanych potrzeb lub pragnień ludzi. </a:t>
            </a:r>
          </a:p>
          <a:p>
            <a:pPr marL="0" indent="0">
              <a:buNone/>
            </a:pPr>
            <a:r>
              <a:rPr lang="pl-PL" dirty="0"/>
              <a:t>Kompetencje w zakresie nauki i techniki obejmują rozumienie zmian wynikających z działalności człowieka oraz odpowiedzialność poszczególnych obywateli.</a:t>
            </a:r>
          </a:p>
          <a:p>
            <a:pPr marL="0" indent="0">
              <a:buNone/>
            </a:pPr>
            <a:r>
              <a:rPr lang="pl-PL" dirty="0" smtClean="0"/>
              <a:t>WIEDZA                                         UMIEJĘTNOŚCI                              POSTAWY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740" y="34684"/>
            <a:ext cx="7318520" cy="9380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370" y="5563518"/>
            <a:ext cx="7327261" cy="1443209"/>
          </a:xfrm>
          <a:prstGeom prst="rect">
            <a:avLst/>
          </a:prstGeom>
        </p:spPr>
      </p:pic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4219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93639" y="1115512"/>
            <a:ext cx="9404723" cy="99508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u="sng" dirty="0"/>
              <a:t>Podstawowe  elementy kompetencji matematyczno-przyrodniczych </a:t>
            </a:r>
            <a:r>
              <a:rPr lang="pl-PL" sz="2000" u="sng" dirty="0" smtClean="0"/>
              <a:t/>
            </a:r>
            <a:br>
              <a:rPr lang="pl-PL" sz="2000" u="sng" dirty="0" smtClean="0"/>
            </a:br>
            <a:r>
              <a:rPr lang="pl-PL" sz="2000" u="sng" dirty="0" smtClean="0"/>
              <a:t>w </a:t>
            </a:r>
            <a:r>
              <a:rPr lang="pl-PL" sz="2000" u="sng" dirty="0"/>
              <a:t>konkretnych sytuacjach edukacyjnych w klasach I-III.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6740" y="34684"/>
            <a:ext cx="7318520" cy="9380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2370" y="5563518"/>
            <a:ext cx="7327261" cy="1465243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668740" y="1637732"/>
            <a:ext cx="109871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53975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znajomość wybranych bardzo prostych pojęć i zależności matematycznych;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975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znajomość bardzo prostych interpretacji wybranych zjawisk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procesów w przyrodzie oraz technice;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975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umiejętność posługiwania się podstawowymi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narzędziami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materiałami w sytuacjach z życia codziennego;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975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przestrzeganie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podstawowych zasad higieny i bezpieczeństwa;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975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umiejętność wykonywania bardzo prostych pomiarów, obserwacji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doświadczeń dotyczących obiektów, zjawisk i procesów w przyrodzie oraz technice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975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szanowanie otoczenia przyrodniczego.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975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znajomość bardzo prostych opisów otaczającego świata materialnego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wybranych zjawisk i procesów w przyrodzie oraz technice;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53975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Blip>
                <a:blip r:embed="rId4"/>
              </a:buBlip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umiejętność korzystania z bardzo prostych narzędzi matematycznych w typowych sytuacjach z </a:t>
            </a:r>
            <a:r>
              <a:rPr lang="pl-PL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życia codziennego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38758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7757" y="0"/>
            <a:ext cx="7318520" cy="9380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1123" y="3855488"/>
            <a:ext cx="2023630" cy="166051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1072" y="4323607"/>
            <a:ext cx="2265277" cy="11924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63518"/>
            <a:ext cx="7327261" cy="1509311"/>
          </a:xfrm>
          <a:prstGeom prst="rect">
            <a:avLst/>
          </a:prstGeom>
        </p:spPr>
      </p:pic>
      <p:sp>
        <p:nvSpPr>
          <p:cNvPr id="9" name="Tytuł 1"/>
          <p:cNvSpPr>
            <a:spLocks noGrp="1"/>
          </p:cNvSpPr>
          <p:nvPr>
            <p:ph type="ctrTitle"/>
          </p:nvPr>
        </p:nvSpPr>
        <p:spPr>
          <a:xfrm>
            <a:off x="1543447" y="1412444"/>
            <a:ext cx="8825658" cy="2766484"/>
          </a:xfrm>
        </p:spPr>
        <p:txBody>
          <a:bodyPr/>
          <a:lstStyle/>
          <a:p>
            <a:pPr algn="ctr"/>
            <a:r>
              <a:rPr lang="pl-PL" sz="4000" b="1" dirty="0"/>
              <a:t>Rozwój dziecka w wieku </a:t>
            </a:r>
            <a:r>
              <a:rPr lang="pl-PL" sz="4000" b="1" dirty="0" smtClean="0"/>
              <a:t>wczesnoszkolnym</a:t>
            </a:r>
            <a:r>
              <a:rPr lang="pl-PL" sz="4000" dirty="0" smtClean="0"/>
              <a:t> </a:t>
            </a:r>
            <a:r>
              <a:rPr lang="pl-PL" sz="4000" b="1" dirty="0"/>
              <a:t>a rozwój kompetencji matematyczno-przyrodniczych </a:t>
            </a:r>
            <a:endParaRPr lang="pl-PL" sz="40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62668" y="3766890"/>
            <a:ext cx="2237959" cy="1716330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idx="1"/>
          </p:nvPr>
        </p:nvSpPr>
        <p:spPr>
          <a:xfrm>
            <a:off x="838200" y="1281113"/>
            <a:ext cx="10648950" cy="4127500"/>
          </a:xfrm>
        </p:spPr>
        <p:txBody>
          <a:bodyPr/>
          <a:lstStyle/>
          <a:p>
            <a:pPr algn="ctr"/>
            <a:r>
              <a:rPr lang="pl-PL" sz="2400" dirty="0" smtClean="0"/>
              <a:t>Mimo </a:t>
            </a:r>
            <a:r>
              <a:rPr lang="pl-PL" sz="2400" dirty="0"/>
              <a:t>dużego </a:t>
            </a:r>
            <a:r>
              <a:rPr lang="pl-PL" sz="2400" b="1" dirty="0"/>
              <a:t>zróżnicowania poziomu intelektualnego, emocjonalnego oraz gotowości do </a:t>
            </a:r>
            <a:r>
              <a:rPr lang="pl-PL" sz="2400" b="1" dirty="0" smtClean="0"/>
              <a:t>nauki, </a:t>
            </a:r>
            <a:r>
              <a:rPr lang="pl-PL" sz="2400" dirty="0"/>
              <a:t>dzieci w wieku wczesnoszkolnym nabierają w sytuacjach edukacyjnych stopniowej zdolności do </a:t>
            </a:r>
            <a:r>
              <a:rPr lang="pl-PL" sz="2400" b="1" dirty="0"/>
              <a:t>skutecznego zdobywania usystematyzowanej wiedzy </a:t>
            </a:r>
            <a:r>
              <a:rPr lang="pl-PL" sz="2400" dirty="0"/>
              <a:t>i radzenia sobie </a:t>
            </a:r>
            <a:r>
              <a:rPr lang="pl-PL" sz="2400" b="1" dirty="0"/>
              <a:t>w nawiązywaniu właściwych relacji z innymi</a:t>
            </a:r>
            <a:r>
              <a:rPr lang="pl-PL" sz="2400" dirty="0"/>
              <a:t>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Decentracja </a:t>
            </a:r>
            <a:r>
              <a:rPr lang="pl-PL" sz="2400" dirty="0"/>
              <a:t>społeczna i socjalizacja w zakresie wyrażania </a:t>
            </a:r>
            <a:r>
              <a:rPr lang="pl-PL" sz="2400" dirty="0" smtClean="0"/>
              <a:t>emocji, </a:t>
            </a:r>
            <a:r>
              <a:rPr lang="pl-PL" sz="2400" dirty="0"/>
              <a:t>sprzyjają </a:t>
            </a:r>
            <a:r>
              <a:rPr lang="pl-PL" sz="2400" b="1" dirty="0"/>
              <a:t>stabilizacji </a:t>
            </a:r>
            <a:r>
              <a:rPr lang="pl-PL" sz="2400" b="1" dirty="0" err="1"/>
              <a:t>zachowań</a:t>
            </a:r>
            <a:r>
              <a:rPr lang="pl-PL" sz="2400" b="1" dirty="0"/>
              <a:t> w grupie rówieśniczej</a:t>
            </a:r>
            <a:r>
              <a:rPr lang="pl-PL" sz="2400" dirty="0"/>
              <a:t>.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Rozwój </a:t>
            </a:r>
            <a:r>
              <a:rPr lang="pl-PL" sz="2400" dirty="0"/>
              <a:t>procesów </a:t>
            </a:r>
            <a:r>
              <a:rPr lang="pl-PL" sz="2400" b="1" dirty="0"/>
              <a:t>uwagi i samokontroli </a:t>
            </a:r>
            <a:r>
              <a:rPr lang="pl-PL" sz="2400" dirty="0"/>
              <a:t>pozwala na odczuwanie satysfakcji z nauki, co z kolei motywuje do poszukiwania nowych </a:t>
            </a:r>
            <a:r>
              <a:rPr lang="pl-PL" sz="2400" b="1" dirty="0"/>
              <a:t>strategii badawczych</a:t>
            </a:r>
            <a:r>
              <a:rPr lang="pl-PL" sz="2400" dirty="0"/>
              <a:t>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2370" y="5563518"/>
            <a:ext cx="7327261" cy="149267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34353" y="4659616"/>
            <a:ext cx="2279322" cy="1784841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922282" y="-88012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000" smtClean="0"/>
              <a:t/>
            </a:r>
            <a:br>
              <a:rPr lang="pl-PL" sz="1000" smtClean="0"/>
            </a:br>
            <a:r>
              <a:rPr lang="pl-PL" sz="1200" i="1" smtClean="0"/>
              <a:t>DOSKONALENIE TRENERÓW WSPOMAGANIA OŚWIATY  </a:t>
            </a:r>
            <a:r>
              <a:rPr lang="pl-PL" sz="1200" smtClean="0"/>
              <a:t>POWR.02.10.00-00-7015/17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520523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6740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r="270" b="40646"/>
          <a:stretch>
            <a:fillRect/>
          </a:stretch>
        </p:blipFill>
        <p:spPr>
          <a:xfrm>
            <a:off x="1581551" y="959982"/>
            <a:ext cx="9028899" cy="158491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2370" y="5596569"/>
            <a:ext cx="7327261" cy="14596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2893" y="2645948"/>
            <a:ext cx="5066215" cy="1249788"/>
          </a:xfrm>
          <a:prstGeom prst="rect">
            <a:avLst/>
          </a:prstGeom>
        </p:spPr>
      </p:pic>
      <p:sp>
        <p:nvSpPr>
          <p:cNvPr id="8" name="Symbol zastępczy tekstu 2"/>
          <p:cNvSpPr txBox="1">
            <a:spLocks/>
          </p:cNvSpPr>
          <p:nvPr/>
        </p:nvSpPr>
        <p:spPr>
          <a:xfrm>
            <a:off x="602680" y="3807725"/>
            <a:ext cx="10986640" cy="206997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pl-PL" sz="2400" dirty="0" smtClean="0"/>
              <a:t>Budowanie pojęć potrzebnych do rozumienia </a:t>
            </a:r>
            <a:r>
              <a:rPr lang="pl-PL" sz="2400" b="1" dirty="0" smtClean="0"/>
              <a:t>współzależności matematyczno-przyrodniczych </a:t>
            </a:r>
            <a:r>
              <a:rPr lang="pl-PL" sz="2400" dirty="0" smtClean="0"/>
              <a:t>oparte jest na </a:t>
            </a:r>
            <a:r>
              <a:rPr lang="pl-PL" sz="2400" b="1" dirty="0" smtClean="0"/>
              <a:t>osobistych doświadczeniach </a:t>
            </a:r>
            <a:r>
              <a:rPr lang="pl-PL" sz="2400" dirty="0" smtClean="0"/>
              <a:t>oraz na </a:t>
            </a:r>
            <a:r>
              <a:rPr lang="pl-PL" sz="2400" b="1" dirty="0" smtClean="0"/>
              <a:t>indywidualnym rozwiązywaniu problemów</a:t>
            </a:r>
            <a:r>
              <a:rPr lang="pl-PL" sz="2400" dirty="0" smtClean="0"/>
              <a:t>. Umiejętności kształtowane są głównie przez </a:t>
            </a:r>
            <a:r>
              <a:rPr lang="pl-PL" sz="2400" b="1" dirty="0" smtClean="0"/>
              <a:t>czynności manipulacyjne</a:t>
            </a:r>
            <a:r>
              <a:rPr lang="pl-PL" sz="2400" dirty="0" smtClean="0"/>
              <a:t>, na podstawie których stawiane i weryfikowane są hipotezy.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000" dirty="0"/>
              <a:t/>
            </a:r>
            <a:br>
              <a:rPr lang="pl-PL" sz="1000" dirty="0"/>
            </a:br>
            <a:r>
              <a:rPr lang="pl-PL" sz="1000" dirty="0" smtClean="0"/>
              <a:t/>
            </a:r>
            <a:br>
              <a:rPr lang="pl-PL" sz="1000" dirty="0" smtClean="0"/>
            </a:br>
            <a:r>
              <a:rPr lang="pl-PL" sz="1200" i="1" dirty="0" smtClean="0"/>
              <a:t>DOSKONALENIE TRENERÓW WSPOMAGANIA OŚWIATY  </a:t>
            </a:r>
            <a:r>
              <a:rPr lang="pl-PL" sz="1200" dirty="0" smtClean="0"/>
              <a:t>POWR.02.10.00-00-7015/17</a:t>
            </a:r>
            <a:endParaRPr lang="pl-PL" sz="1200" dirty="0"/>
          </a:p>
        </p:txBody>
      </p:sp>
      <p:sp>
        <p:nvSpPr>
          <p:cNvPr id="8" name="Tytuł 1"/>
          <p:cNvSpPr>
            <a:spLocks noGrp="1"/>
          </p:cNvSpPr>
          <p:nvPr>
            <p:ph idx="1"/>
          </p:nvPr>
        </p:nvSpPr>
        <p:spPr>
          <a:xfrm>
            <a:off x="771525" y="1281113"/>
            <a:ext cx="10648950" cy="2362839"/>
          </a:xfrm>
        </p:spPr>
        <p:txBody>
          <a:bodyPr>
            <a:normAutofit/>
          </a:bodyPr>
          <a:lstStyle/>
          <a:p>
            <a:pPr algn="ctr"/>
            <a:r>
              <a:rPr lang="pl-PL" sz="2350" dirty="0"/>
              <a:t>Uaktywnienie w uczniu zdominowanym przez spostrzeganie </a:t>
            </a:r>
            <a:r>
              <a:rPr lang="pl-PL" sz="2350" b="1" u="sng" dirty="0" smtClean="0"/>
              <a:t>myślenia </a:t>
            </a:r>
            <a:r>
              <a:rPr lang="pl-PL" sz="2350" b="1" u="sng" dirty="0"/>
              <a:t>pojęciowego</a:t>
            </a:r>
            <a:r>
              <a:rPr lang="pl-PL" sz="2350" dirty="0" smtClean="0"/>
              <a:t>,</a:t>
            </a:r>
            <a:br>
              <a:rPr lang="pl-PL" sz="2350" dirty="0" smtClean="0"/>
            </a:br>
            <a:r>
              <a:rPr lang="pl-PL" sz="2350" dirty="0" smtClean="0"/>
              <a:t> </a:t>
            </a:r>
            <a:r>
              <a:rPr lang="pl-PL" sz="2350" dirty="0"/>
              <a:t>przechodzenie od zbierania i interpretowania informacji do </a:t>
            </a:r>
            <a:r>
              <a:rPr lang="pl-PL" sz="2350" b="1" u="sng" dirty="0"/>
              <a:t>tworzenia prostych modeli matematyczno-przyrodniczych </a:t>
            </a:r>
            <a:r>
              <a:rPr lang="pl-PL" sz="2350" dirty="0"/>
              <a:t>– prowadzi do wytworzenia </a:t>
            </a:r>
            <a:r>
              <a:rPr lang="pl-PL" sz="2350" dirty="0" smtClean="0"/>
              <a:t/>
            </a:r>
            <a:br>
              <a:rPr lang="pl-PL" sz="2350" dirty="0" smtClean="0"/>
            </a:br>
            <a:r>
              <a:rPr lang="pl-PL" sz="2350" b="1" u="sng" dirty="0" smtClean="0"/>
              <a:t>rzeczywistej </a:t>
            </a:r>
            <a:r>
              <a:rPr lang="pl-PL" sz="2350" b="1" u="sng" dirty="0"/>
              <a:t>wiedzy</a:t>
            </a:r>
            <a:r>
              <a:rPr lang="pl-PL" sz="2350" u="sng" dirty="0"/>
              <a:t>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41566" y="5530467"/>
            <a:ext cx="7327261" cy="152572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70090" y="2960697"/>
            <a:ext cx="3651821" cy="149364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/>
          <a:srcRect t="52744"/>
          <a:stretch>
            <a:fillRect/>
          </a:stretch>
        </p:blipFill>
        <p:spPr>
          <a:xfrm>
            <a:off x="909031" y="4571999"/>
            <a:ext cx="10351905" cy="1077482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4949683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692</Words>
  <Application>Microsoft Office PowerPoint</Application>
  <PresentationFormat>Panoramiczny</PresentationFormat>
  <Paragraphs>74</Paragraphs>
  <Slides>17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Wingdings 3</vt:lpstr>
      <vt:lpstr>Motyw pakietu Office</vt:lpstr>
      <vt:lpstr>      DOSKONALENIE TRENERÓW WSPOMAGANIA OŚWIATY  POWR.02.10.00-00-7015/17</vt:lpstr>
      <vt:lpstr>Podstawowe elementy kompetencji matematyczno-przyrodniczych na I etapie edukacyjnym</vt:lpstr>
      <vt:lpstr>Podstawowe elementy kompetencji matematyczno-przyrodniczych na I etapie edukacyjnym</vt:lpstr>
      <vt:lpstr>Podstawowe elementy kompetencji matematyczno-przyrodniczych na I etapie edukacyjnym</vt:lpstr>
      <vt:lpstr>Podstawowe  elementy kompetencji matematyczno-przyrodniczych  w konkretnych sytuacjach edukacyjnych w klasach I-III.  </vt:lpstr>
      <vt:lpstr>Rozwój dziecka w wieku wczesnoszkolnym a rozwój kompetencji matematyczno-przyrodniczych </vt:lpstr>
      <vt:lpstr>Prezentacja programu PowerPoint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Prezentacja programu PowerPoint</vt:lpstr>
      <vt:lpstr>Profil kompetencyjny ucznia/nauczyciela edukacji wczesnoszkolnej jako kierunek rozwoju pracy szkoły.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Beata Nadarzyńska</cp:lastModifiedBy>
  <cp:revision>24</cp:revision>
  <dcterms:created xsi:type="dcterms:W3CDTF">2018-12-02T13:14:09Z</dcterms:created>
  <dcterms:modified xsi:type="dcterms:W3CDTF">2019-01-21T16:03:15Z</dcterms:modified>
</cp:coreProperties>
</file>